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2c4e0ed4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2c4e0ed4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81affa06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81affa06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81affa06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81affa06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81affa06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81affa06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81affa06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81affa06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2820f7cf9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2820f7cf9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2c4e0ed4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2c4e0ed4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2c4e0ed4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2c4e0ed4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2c4e0ed4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22c4e0ed4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281affa06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281affa06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81affa0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281affa0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81affa06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81affa06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mailto:Robert.Bimbi@umcs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citiprogram.or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14300" y="0"/>
            <a:ext cx="83154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600"/>
              </a:spcAft>
              <a:buNone/>
            </a:pPr>
            <a:r>
              <a:rPr b="1" lang="en" sz="4800">
                <a:latin typeface="Calibri"/>
                <a:ea typeface="Calibri"/>
                <a:cs typeface="Calibri"/>
                <a:sym typeface="Calibri"/>
              </a:rPr>
              <a:t>Instructions for How to Complete UMC CITI Training</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2045725" y="683125"/>
            <a:ext cx="6750975" cy="3851611"/>
          </a:xfrm>
          <a:prstGeom prst="rect">
            <a:avLst/>
          </a:prstGeom>
          <a:noFill/>
          <a:ln cap="flat" cmpd="sng" w="9525">
            <a:solidFill>
              <a:schemeClr val="dk2"/>
            </a:solidFill>
            <a:prstDash val="solid"/>
            <a:round/>
            <a:headEnd len="sm" w="sm" type="none"/>
            <a:tailEnd len="sm" w="sm" type="none"/>
          </a:ln>
        </p:spPr>
      </p:pic>
      <p:sp>
        <p:nvSpPr>
          <p:cNvPr id="119" name="Google Shape;119;p22"/>
          <p:cNvSpPr txBox="1"/>
          <p:nvPr/>
        </p:nvSpPr>
        <p:spPr>
          <a:xfrm>
            <a:off x="228600" y="0"/>
            <a:ext cx="18171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Select </a:t>
            </a:r>
            <a:r>
              <a:rPr b="1" lang="en" u="sng">
                <a:solidFill>
                  <a:schemeClr val="dk1"/>
                </a:solidFill>
                <a:latin typeface="Calibri"/>
                <a:ea typeface="Calibri"/>
                <a:cs typeface="Calibri"/>
                <a:sym typeface="Calibri"/>
              </a:rPr>
              <a:t>Biomedical Research Group</a:t>
            </a:r>
            <a:endParaRPr>
              <a:solidFill>
                <a:schemeClr val="dk1"/>
              </a:solidFill>
              <a:latin typeface="Calibri"/>
              <a:ea typeface="Calibri"/>
              <a:cs typeface="Calibri"/>
              <a:sym typeface="Calibri"/>
            </a:endParaRPr>
          </a:p>
        </p:txBody>
      </p:sp>
      <p:sp>
        <p:nvSpPr>
          <p:cNvPr id="120" name="Google Shape;120;p22"/>
          <p:cNvSpPr/>
          <p:nvPr/>
        </p:nvSpPr>
        <p:spPr>
          <a:xfrm>
            <a:off x="3129600" y="39881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Click on </a:t>
            </a:r>
            <a:r>
              <a:rPr b="1" lang="en" u="sng">
                <a:solidFill>
                  <a:schemeClr val="dk1"/>
                </a:solidFill>
                <a:latin typeface="Calibri"/>
                <a:ea typeface="Calibri"/>
                <a:cs typeface="Calibri"/>
                <a:sym typeface="Calibri"/>
              </a:rPr>
              <a:t>Start Now</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to start your course.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You only need to complete the courses in the curriculum assigned to you:</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AutoNum type="arabicPeriod"/>
            </a:pPr>
            <a:r>
              <a:rPr lang="en">
                <a:solidFill>
                  <a:schemeClr val="dk1"/>
                </a:solidFill>
                <a:latin typeface="Calibri"/>
                <a:ea typeface="Calibri"/>
                <a:cs typeface="Calibri"/>
                <a:sym typeface="Calibri"/>
              </a:rPr>
              <a:t>Biomedical Research – Basic Course</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AutoNum type="arabicPeriod"/>
            </a:pPr>
            <a:r>
              <a:rPr lang="en">
                <a:solidFill>
                  <a:schemeClr val="dk1"/>
                </a:solidFill>
                <a:latin typeface="Calibri"/>
                <a:ea typeface="Calibri"/>
                <a:cs typeface="Calibri"/>
                <a:sym typeface="Calibri"/>
              </a:rPr>
              <a:t>Good Clinical Practice (GCP) – </a:t>
            </a:r>
            <a:r>
              <a:rPr i="1" lang="en">
                <a:solidFill>
                  <a:schemeClr val="dk1"/>
                </a:solidFill>
                <a:latin typeface="Calibri"/>
                <a:ea typeface="Calibri"/>
                <a:cs typeface="Calibri"/>
                <a:sym typeface="Calibri"/>
              </a:rPr>
              <a:t>not required by UMC IRB, only if required by study sponsor</a:t>
            </a:r>
            <a:endParaRPr>
              <a:solidFill>
                <a:schemeClr val="dk1"/>
              </a:solidFill>
              <a:latin typeface="Calibri"/>
              <a:ea typeface="Calibri"/>
              <a:cs typeface="Calibri"/>
              <a:sym typeface="Calibri"/>
            </a:endParaRPr>
          </a:p>
        </p:txBody>
      </p:sp>
      <p:sp>
        <p:nvSpPr>
          <p:cNvPr id="126" name="Google Shape;126;p23"/>
          <p:cNvSpPr/>
          <p:nvPr/>
        </p:nvSpPr>
        <p:spPr>
          <a:xfrm>
            <a:off x="3129600" y="39881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7" name="Google Shape;127;p23"/>
          <p:cNvPicPr preferRelativeResize="0"/>
          <p:nvPr/>
        </p:nvPicPr>
        <p:blipFill>
          <a:blip r:embed="rId3">
            <a:alphaModFix/>
          </a:blip>
          <a:stretch>
            <a:fillRect/>
          </a:stretch>
        </p:blipFill>
        <p:spPr>
          <a:xfrm>
            <a:off x="2045725" y="683126"/>
            <a:ext cx="6751692" cy="3452650"/>
          </a:xfrm>
          <a:prstGeom prst="rect">
            <a:avLst/>
          </a:prstGeom>
          <a:noFill/>
          <a:ln cap="flat" cmpd="sng" w="9525">
            <a:solidFill>
              <a:schemeClr val="dk2"/>
            </a:solidFill>
            <a:prstDash val="solid"/>
            <a:round/>
            <a:headEnd len="sm" w="sm" type="none"/>
            <a:tailEnd len="sm" w="sm" type="none"/>
          </a:ln>
        </p:spPr>
      </p:pic>
      <p:sp>
        <p:nvSpPr>
          <p:cNvPr id="128" name="Google Shape;128;p23"/>
          <p:cNvSpPr/>
          <p:nvPr/>
        </p:nvSpPr>
        <p:spPr>
          <a:xfrm>
            <a:off x="5941350" y="29096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16763" l="0" r="0" t="0"/>
          <a:stretch/>
        </p:blipFill>
        <p:spPr>
          <a:xfrm>
            <a:off x="2045725" y="683125"/>
            <a:ext cx="6751701" cy="3730949"/>
          </a:xfrm>
          <a:prstGeom prst="rect">
            <a:avLst/>
          </a:prstGeom>
          <a:noFill/>
          <a:ln cap="flat" cmpd="sng" w="9525">
            <a:solidFill>
              <a:schemeClr val="dk2"/>
            </a:solidFill>
            <a:prstDash val="solid"/>
            <a:round/>
            <a:headEnd len="sm" w="sm" type="none"/>
            <a:tailEnd len="sm" w="sm" type="none"/>
          </a:ln>
        </p:spPr>
      </p:pic>
      <p:sp>
        <p:nvSpPr>
          <p:cNvPr id="134" name="Google Shape;134;p24"/>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Complete all the modules. Once you have completed all the modules, you will be prompted to print out a copy of your certification for your own records. </a:t>
            </a:r>
            <a:endParaRPr>
              <a:solidFill>
                <a:schemeClr val="dk1"/>
              </a:solidFill>
              <a:latin typeface="Calibri"/>
              <a:ea typeface="Calibri"/>
              <a:cs typeface="Calibri"/>
              <a:sym typeface="Calibri"/>
            </a:endParaRPr>
          </a:p>
        </p:txBody>
      </p:sp>
      <p:sp>
        <p:nvSpPr>
          <p:cNvPr id="135" name="Google Shape;135;p24"/>
          <p:cNvSpPr/>
          <p:nvPr/>
        </p:nvSpPr>
        <p:spPr>
          <a:xfrm>
            <a:off x="2182075" y="2616950"/>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4"/>
          <p:cNvSpPr/>
          <p:nvPr/>
        </p:nvSpPr>
        <p:spPr>
          <a:xfrm>
            <a:off x="7318275" y="862775"/>
            <a:ext cx="1078500" cy="36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5"/>
          <p:cNvPicPr preferRelativeResize="0"/>
          <p:nvPr/>
        </p:nvPicPr>
        <p:blipFill rotWithShape="1">
          <a:blip r:embed="rId3">
            <a:alphaModFix/>
          </a:blip>
          <a:srcRect b="16763" l="0" r="0" t="0"/>
          <a:stretch/>
        </p:blipFill>
        <p:spPr>
          <a:xfrm>
            <a:off x="2045725" y="683125"/>
            <a:ext cx="6751701" cy="3730949"/>
          </a:xfrm>
          <a:prstGeom prst="rect">
            <a:avLst/>
          </a:prstGeom>
          <a:noFill/>
          <a:ln cap="flat" cmpd="sng" w="9525">
            <a:solidFill>
              <a:schemeClr val="dk2"/>
            </a:solidFill>
            <a:prstDash val="solid"/>
            <a:round/>
            <a:headEnd len="sm" w="sm" type="none"/>
            <a:tailEnd len="sm" w="sm" type="none"/>
          </a:ln>
        </p:spPr>
      </p:pic>
      <p:sp>
        <p:nvSpPr>
          <p:cNvPr id="142" name="Google Shape;142;p25"/>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To ensure that you have registered with the appropriate institution and have completed all the required modules, please email </a:t>
            </a:r>
            <a:r>
              <a:rPr lang="en" sz="1100" u="sng">
                <a:solidFill>
                  <a:schemeClr val="hlink"/>
                </a:solidFill>
                <a:latin typeface="Calibri"/>
                <a:ea typeface="Calibri"/>
                <a:cs typeface="Calibri"/>
                <a:sym typeface="Calibri"/>
                <a:hlinkClick r:id="rId4"/>
              </a:rPr>
              <a:t>Robert.Bimbi@umcsn.com</a:t>
            </a:r>
            <a:r>
              <a:rPr lang="en">
                <a:solidFill>
                  <a:schemeClr val="dk1"/>
                </a:solidFill>
                <a:latin typeface="Calibri"/>
                <a:ea typeface="Calibri"/>
                <a:cs typeface="Calibri"/>
                <a:sym typeface="Calibri"/>
              </a:rPr>
              <a:t> after you have completed the course.</a:t>
            </a:r>
            <a:endParaRPr>
              <a:solidFill>
                <a:schemeClr val="dk1"/>
              </a:solidFill>
              <a:latin typeface="Calibri"/>
              <a:ea typeface="Calibri"/>
              <a:cs typeface="Calibri"/>
              <a:sym typeface="Calibri"/>
            </a:endParaRPr>
          </a:p>
        </p:txBody>
      </p:sp>
      <p:sp>
        <p:nvSpPr>
          <p:cNvPr id="143" name="Google Shape;143;p25"/>
          <p:cNvSpPr/>
          <p:nvPr/>
        </p:nvSpPr>
        <p:spPr>
          <a:xfrm>
            <a:off x="2182075" y="2616950"/>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5"/>
          <p:cNvSpPr/>
          <p:nvPr/>
        </p:nvSpPr>
        <p:spPr>
          <a:xfrm>
            <a:off x="7318275" y="862775"/>
            <a:ext cx="1078500" cy="36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185700" y="0"/>
            <a:ext cx="8772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latin typeface="Calibri"/>
                <a:ea typeface="Calibri"/>
                <a:cs typeface="Calibri"/>
                <a:sym typeface="Calibri"/>
              </a:rPr>
              <a:t>The UMC IRB requires a valid </a:t>
            </a:r>
            <a:r>
              <a:rPr b="1" lang="en" sz="1400">
                <a:latin typeface="Calibri"/>
                <a:ea typeface="Calibri"/>
                <a:cs typeface="Calibri"/>
                <a:sym typeface="Calibri"/>
              </a:rPr>
              <a:t>CITI Completion Certificate for Biomedical Research – Basic Course</a:t>
            </a:r>
            <a:r>
              <a:rPr lang="en" sz="1400">
                <a:latin typeface="Calibri"/>
                <a:ea typeface="Calibri"/>
                <a:cs typeface="Calibri"/>
                <a:sym typeface="Calibri"/>
              </a:rPr>
              <a:t>.</a:t>
            </a:r>
            <a:endParaRPr sz="1400">
              <a:latin typeface="Calibri"/>
              <a:ea typeface="Calibri"/>
              <a:cs typeface="Calibri"/>
              <a:sym typeface="Calibri"/>
            </a:endParaRPr>
          </a:p>
          <a:p>
            <a:pPr indent="0" lvl="0" marL="0" rtl="0" algn="l">
              <a:spcBef>
                <a:spcPts val="600"/>
              </a:spcBef>
              <a:spcAft>
                <a:spcPts val="0"/>
              </a:spcAft>
              <a:buNone/>
            </a:pPr>
            <a:r>
              <a:t/>
            </a:r>
            <a:endParaRPr sz="1400">
              <a:latin typeface="Calibri"/>
              <a:ea typeface="Calibri"/>
              <a:cs typeface="Calibri"/>
              <a:sym typeface="Calibri"/>
            </a:endParaRPr>
          </a:p>
          <a:p>
            <a:pPr indent="0" lvl="0" marL="0" rtl="0" algn="l">
              <a:spcBef>
                <a:spcPts val="600"/>
              </a:spcBef>
              <a:spcAft>
                <a:spcPts val="0"/>
              </a:spcAft>
              <a:buNone/>
            </a:pPr>
            <a:r>
              <a:rPr lang="en" sz="1400">
                <a:latin typeface="Calibri"/>
                <a:ea typeface="Calibri"/>
                <a:cs typeface="Calibri"/>
                <a:sym typeface="Calibri"/>
              </a:rPr>
              <a:t>The University Medical Center Institutional Review Board has partnered with the Collaborative Institutional Training Initiative (CITI) Web-based Training Program to offer a course in Human Subjects Research Education.  The UMC IRB requires that any Investigator, Resident, Research Administrator, Clinical Research Administrator, or other personnel listed on the protocol to complete this course in order to be able to participate in the research. </a:t>
            </a:r>
            <a:endParaRPr sz="1400">
              <a:latin typeface="Calibri"/>
              <a:ea typeface="Calibri"/>
              <a:cs typeface="Calibri"/>
              <a:sym typeface="Calibri"/>
            </a:endParaRPr>
          </a:p>
          <a:p>
            <a:pPr indent="0" lvl="0" marL="0" rtl="0" algn="l">
              <a:spcBef>
                <a:spcPts val="600"/>
              </a:spcBef>
              <a:spcAft>
                <a:spcPts val="0"/>
              </a:spcAft>
              <a:buNone/>
            </a:pPr>
            <a:r>
              <a:t/>
            </a:r>
            <a:endParaRPr sz="1400">
              <a:latin typeface="Calibri"/>
              <a:ea typeface="Calibri"/>
              <a:cs typeface="Calibri"/>
              <a:sym typeface="Calibri"/>
            </a:endParaRPr>
          </a:p>
          <a:p>
            <a:pPr indent="0" lvl="0" marL="0" rtl="0" algn="l">
              <a:spcBef>
                <a:spcPts val="600"/>
              </a:spcBef>
              <a:spcAft>
                <a:spcPts val="0"/>
              </a:spcAft>
              <a:buNone/>
            </a:pPr>
            <a:r>
              <a:rPr lang="en" sz="1400">
                <a:latin typeface="Calibri"/>
                <a:ea typeface="Calibri"/>
                <a:cs typeface="Calibri"/>
                <a:sym typeface="Calibri"/>
              </a:rPr>
              <a:t>There is no requirement for CITI with quality improvement, practice improvement, or evidence-based practice projects.</a:t>
            </a:r>
            <a:endParaRPr sz="1400">
              <a:latin typeface="Calibri"/>
              <a:ea typeface="Calibri"/>
              <a:cs typeface="Calibri"/>
              <a:sym typeface="Calibri"/>
            </a:endParaRPr>
          </a:p>
          <a:p>
            <a:pPr indent="0" lvl="0" marL="0" rtl="0" algn="l">
              <a:spcBef>
                <a:spcPts val="600"/>
              </a:spcBef>
              <a:spcAft>
                <a:spcPts val="0"/>
              </a:spcAft>
              <a:buNone/>
            </a:pPr>
            <a:r>
              <a:t/>
            </a:r>
            <a:endParaRPr sz="1400">
              <a:latin typeface="Calibri"/>
              <a:ea typeface="Calibri"/>
              <a:cs typeface="Calibri"/>
              <a:sym typeface="Calibri"/>
            </a:endParaRPr>
          </a:p>
          <a:p>
            <a:pPr indent="0" lvl="0" marL="0" rtl="0" algn="l">
              <a:spcBef>
                <a:spcPts val="600"/>
              </a:spcBef>
              <a:spcAft>
                <a:spcPts val="600"/>
              </a:spcAft>
              <a:buNone/>
            </a:pPr>
            <a:r>
              <a:rPr lang="en" sz="1400">
                <a:latin typeface="Calibri"/>
                <a:ea typeface="Calibri"/>
                <a:cs typeface="Calibri"/>
                <a:sym typeface="Calibri"/>
              </a:rPr>
              <a:t>Please follow the instructions below:</a:t>
            </a:r>
            <a:endParaRPr sz="1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3">
            <a:alphaModFix/>
          </a:blip>
          <a:srcRect b="18949" l="0" r="0" t="0"/>
          <a:stretch/>
        </p:blipFill>
        <p:spPr>
          <a:xfrm>
            <a:off x="2334300" y="146650"/>
            <a:ext cx="6590526" cy="4908467"/>
          </a:xfrm>
          <a:prstGeom prst="rect">
            <a:avLst/>
          </a:prstGeom>
          <a:noFill/>
          <a:ln>
            <a:noFill/>
          </a:ln>
        </p:spPr>
      </p:pic>
      <p:sp>
        <p:nvSpPr>
          <p:cNvPr id="65" name="Google Shape;65;p15"/>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latin typeface="Calibri"/>
                <a:ea typeface="Calibri"/>
                <a:cs typeface="Calibri"/>
                <a:sym typeface="Calibri"/>
              </a:rPr>
              <a:t>Go to UMC intranet and under </a:t>
            </a:r>
            <a:r>
              <a:rPr b="1" lang="en" u="sng">
                <a:latin typeface="Calibri"/>
                <a:ea typeface="Calibri"/>
                <a:cs typeface="Calibri"/>
                <a:sym typeface="Calibri"/>
              </a:rPr>
              <a:t>Departments</a:t>
            </a:r>
            <a:r>
              <a:rPr lang="en">
                <a:latin typeface="Calibri"/>
                <a:ea typeface="Calibri"/>
                <a:cs typeface="Calibri"/>
                <a:sym typeface="Calibri"/>
              </a:rPr>
              <a:t> – select </a:t>
            </a:r>
            <a:r>
              <a:rPr b="1" lang="en" u="sng">
                <a:latin typeface="Calibri"/>
                <a:ea typeface="Calibri"/>
                <a:cs typeface="Calibri"/>
                <a:sym typeface="Calibri"/>
              </a:rPr>
              <a:t>Human Research Protection Program</a:t>
            </a:r>
            <a:r>
              <a:rPr b="1" lang="en">
                <a:latin typeface="Calibri"/>
                <a:ea typeface="Calibri"/>
                <a:cs typeface="Calibri"/>
                <a:sym typeface="Calibri"/>
              </a:rPr>
              <a:t>.</a:t>
            </a:r>
            <a:endParaRPr b="1">
              <a:latin typeface="Calibri"/>
              <a:ea typeface="Calibri"/>
              <a:cs typeface="Calibri"/>
              <a:sym typeface="Calibri"/>
            </a:endParaRPr>
          </a:p>
        </p:txBody>
      </p:sp>
      <p:sp>
        <p:nvSpPr>
          <p:cNvPr id="66" name="Google Shape;66;p15"/>
          <p:cNvSpPr/>
          <p:nvPr/>
        </p:nvSpPr>
        <p:spPr>
          <a:xfrm>
            <a:off x="1776450" y="38528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5"/>
          <p:cNvSpPr/>
          <p:nvPr/>
        </p:nvSpPr>
        <p:spPr>
          <a:xfrm>
            <a:off x="1776450" y="82392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2045725" y="682875"/>
            <a:ext cx="6750975" cy="3777750"/>
          </a:xfrm>
          <a:prstGeom prst="rect">
            <a:avLst/>
          </a:prstGeom>
          <a:noFill/>
          <a:ln cap="flat" cmpd="sng" w="9525">
            <a:solidFill>
              <a:srgbClr val="000000"/>
            </a:solidFill>
            <a:prstDash val="solid"/>
            <a:round/>
            <a:headEnd len="sm" w="sm" type="none"/>
            <a:tailEnd len="sm" w="sm" type="none"/>
          </a:ln>
        </p:spPr>
      </p:pic>
      <p:sp>
        <p:nvSpPr>
          <p:cNvPr id="73" name="Google Shape;73;p16"/>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latin typeface="Calibri"/>
                <a:ea typeface="Calibri"/>
                <a:cs typeface="Calibri"/>
                <a:sym typeface="Calibri"/>
              </a:rPr>
              <a:t>Under </a:t>
            </a:r>
            <a:r>
              <a:rPr b="1" lang="en" u="sng">
                <a:latin typeface="Calibri"/>
                <a:ea typeface="Calibri"/>
                <a:cs typeface="Calibri"/>
                <a:sym typeface="Calibri"/>
              </a:rPr>
              <a:t>Research &amp; Education </a:t>
            </a:r>
            <a:r>
              <a:rPr lang="en">
                <a:latin typeface="Calibri"/>
                <a:ea typeface="Calibri"/>
                <a:cs typeface="Calibri"/>
                <a:sym typeface="Calibri"/>
              </a:rPr>
              <a:t>– select </a:t>
            </a:r>
            <a:r>
              <a:rPr b="1" lang="en" u="sng">
                <a:latin typeface="Calibri"/>
                <a:ea typeface="Calibri"/>
                <a:cs typeface="Calibri"/>
                <a:sym typeface="Calibri"/>
              </a:rPr>
              <a:t>Institutional Review Board</a:t>
            </a:r>
            <a:r>
              <a:rPr b="1" lang="en">
                <a:latin typeface="Calibri"/>
                <a:ea typeface="Calibri"/>
                <a:cs typeface="Calibri"/>
                <a:sym typeface="Calibri"/>
              </a:rPr>
              <a:t>.</a:t>
            </a:r>
            <a:endParaRPr b="1">
              <a:latin typeface="Calibri"/>
              <a:ea typeface="Calibri"/>
              <a:cs typeface="Calibri"/>
              <a:sym typeface="Calibri"/>
            </a:endParaRPr>
          </a:p>
        </p:txBody>
      </p:sp>
      <p:sp>
        <p:nvSpPr>
          <p:cNvPr id="74" name="Google Shape;74;p16"/>
          <p:cNvSpPr/>
          <p:nvPr/>
        </p:nvSpPr>
        <p:spPr>
          <a:xfrm>
            <a:off x="2086000" y="3971950"/>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lang="en">
                <a:latin typeface="Calibri"/>
                <a:ea typeface="Calibri"/>
                <a:cs typeface="Calibri"/>
                <a:sym typeface="Calibri"/>
              </a:rPr>
              <a:t>U</a:t>
            </a:r>
            <a:r>
              <a:rPr lang="en">
                <a:latin typeface="Calibri"/>
                <a:ea typeface="Calibri"/>
                <a:cs typeface="Calibri"/>
                <a:sym typeface="Calibri"/>
              </a:rPr>
              <a:t>nder </a:t>
            </a:r>
            <a:r>
              <a:rPr b="1" lang="en" u="sng">
                <a:latin typeface="Calibri"/>
                <a:ea typeface="Calibri"/>
                <a:cs typeface="Calibri"/>
                <a:sym typeface="Calibri"/>
              </a:rPr>
              <a:t>Institutional Review Board</a:t>
            </a:r>
            <a:r>
              <a:rPr b="1" lang="en">
                <a:latin typeface="Calibri"/>
                <a:ea typeface="Calibri"/>
                <a:cs typeface="Calibri"/>
                <a:sym typeface="Calibri"/>
              </a:rPr>
              <a:t> </a:t>
            </a:r>
            <a:r>
              <a:rPr lang="en">
                <a:latin typeface="Calibri"/>
                <a:ea typeface="Calibri"/>
                <a:cs typeface="Calibri"/>
                <a:sym typeface="Calibri"/>
              </a:rPr>
              <a:t>– </a:t>
            </a:r>
            <a:r>
              <a:rPr lang="en">
                <a:latin typeface="Calibri"/>
                <a:ea typeface="Calibri"/>
                <a:cs typeface="Calibri"/>
                <a:sym typeface="Calibri"/>
              </a:rPr>
              <a:t>select </a:t>
            </a:r>
            <a:r>
              <a:rPr b="1" lang="en" u="sng">
                <a:latin typeface="Calibri"/>
                <a:ea typeface="Calibri"/>
                <a:cs typeface="Calibri"/>
                <a:sym typeface="Calibri"/>
              </a:rPr>
              <a:t>Training and Education</a:t>
            </a:r>
            <a:r>
              <a:rPr b="1" lang="en">
                <a:latin typeface="Calibri"/>
                <a:ea typeface="Calibri"/>
                <a:cs typeface="Calibri"/>
                <a:sym typeface="Calibri"/>
              </a:rPr>
              <a:t>.</a:t>
            </a:r>
            <a:endParaRPr b="1">
              <a:latin typeface="Calibri"/>
              <a:ea typeface="Calibri"/>
              <a:cs typeface="Calibri"/>
              <a:sym typeface="Calibri"/>
            </a:endParaRPr>
          </a:p>
        </p:txBody>
      </p:sp>
      <p:pic>
        <p:nvPicPr>
          <p:cNvPr id="80" name="Google Shape;80;p17"/>
          <p:cNvPicPr preferRelativeResize="0"/>
          <p:nvPr/>
        </p:nvPicPr>
        <p:blipFill>
          <a:blip r:embed="rId3">
            <a:alphaModFix/>
          </a:blip>
          <a:stretch>
            <a:fillRect/>
          </a:stretch>
        </p:blipFill>
        <p:spPr>
          <a:xfrm>
            <a:off x="2045725" y="682875"/>
            <a:ext cx="6750975" cy="4092536"/>
          </a:xfrm>
          <a:prstGeom prst="rect">
            <a:avLst/>
          </a:prstGeom>
          <a:noFill/>
          <a:ln cap="flat" cmpd="sng" w="9525">
            <a:solidFill>
              <a:srgbClr val="000000"/>
            </a:solidFill>
            <a:prstDash val="solid"/>
            <a:round/>
            <a:headEnd len="sm" w="sm" type="none"/>
            <a:tailEnd len="sm" w="sm" type="none"/>
          </a:ln>
        </p:spPr>
      </p:pic>
      <p:sp>
        <p:nvSpPr>
          <p:cNvPr id="81" name="Google Shape;81;p17"/>
          <p:cNvSpPr/>
          <p:nvPr/>
        </p:nvSpPr>
        <p:spPr>
          <a:xfrm>
            <a:off x="2081225" y="309562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Follow the instructions on this page. Read this page carefully to determine what training is required.  The link to the CITI Website is provided.  </a:t>
            </a:r>
            <a:r>
              <a:rPr b="1" lang="en">
                <a:solidFill>
                  <a:schemeClr val="dk1"/>
                </a:solidFill>
                <a:latin typeface="Calibri"/>
                <a:ea typeface="Calibri"/>
                <a:cs typeface="Calibri"/>
                <a:sym typeface="Calibri"/>
              </a:rPr>
              <a:t>If you have questions about required training, contact the IRB office at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(702) 383-7336.</a:t>
            </a:r>
            <a:endParaRPr b="1" u="sng">
              <a:latin typeface="Calibri"/>
              <a:ea typeface="Calibri"/>
              <a:cs typeface="Calibri"/>
              <a:sym typeface="Calibri"/>
            </a:endParaRPr>
          </a:p>
        </p:txBody>
      </p:sp>
      <p:pic>
        <p:nvPicPr>
          <p:cNvPr id="87" name="Google Shape;87;p18"/>
          <p:cNvPicPr preferRelativeResize="0"/>
          <p:nvPr/>
        </p:nvPicPr>
        <p:blipFill>
          <a:blip r:embed="rId3">
            <a:alphaModFix/>
          </a:blip>
          <a:stretch>
            <a:fillRect/>
          </a:stretch>
        </p:blipFill>
        <p:spPr>
          <a:xfrm>
            <a:off x="2045725" y="683125"/>
            <a:ext cx="6750974" cy="4188226"/>
          </a:xfrm>
          <a:prstGeom prst="rect">
            <a:avLst/>
          </a:prstGeom>
          <a:noFill/>
          <a:ln cap="flat" cmpd="sng" w="9525">
            <a:solidFill>
              <a:srgbClr val="000000"/>
            </a:solidFill>
            <a:prstDash val="solid"/>
            <a:round/>
            <a:headEnd len="sm" w="sm" type="none"/>
            <a:tailEnd len="sm" w="sm" type="none"/>
          </a:ln>
        </p:spPr>
      </p:pic>
      <p:sp>
        <p:nvSpPr>
          <p:cNvPr id="88" name="Google Shape;88;p18"/>
          <p:cNvSpPr/>
          <p:nvPr/>
        </p:nvSpPr>
        <p:spPr>
          <a:xfrm>
            <a:off x="2105050" y="43100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8"/>
          <p:cNvSpPr/>
          <p:nvPr/>
        </p:nvSpPr>
        <p:spPr>
          <a:xfrm>
            <a:off x="3943375" y="260032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Visit </a:t>
            </a:r>
            <a:r>
              <a:rPr lang="en" u="sng">
                <a:solidFill>
                  <a:schemeClr val="hlink"/>
                </a:solidFill>
                <a:latin typeface="Calibri"/>
                <a:ea typeface="Calibri"/>
                <a:cs typeface="Calibri"/>
                <a:sym typeface="Calibri"/>
                <a:hlinkClick r:id="rId3"/>
              </a:rPr>
              <a:t>CITI Program</a:t>
            </a:r>
            <a:r>
              <a:rPr lang="en">
                <a:solidFill>
                  <a:schemeClr val="dk1"/>
                </a:solidFill>
                <a:latin typeface="Calibri"/>
                <a:ea typeface="Calibri"/>
                <a:cs typeface="Calibri"/>
                <a:sym typeface="Calibri"/>
              </a:rPr>
              <a:t> to register for online training. Once there, simply click on </a:t>
            </a:r>
            <a:r>
              <a:rPr b="1" lang="en" u="sng">
                <a:solidFill>
                  <a:schemeClr val="dk1"/>
                </a:solidFill>
                <a:latin typeface="Calibri"/>
                <a:ea typeface="Calibri"/>
                <a:cs typeface="Calibri"/>
                <a:sym typeface="Calibri"/>
              </a:rPr>
              <a:t>Register.</a:t>
            </a:r>
            <a:endParaRPr>
              <a:solidFill>
                <a:schemeClr val="dk1"/>
              </a:solidFill>
              <a:latin typeface="Calibri"/>
              <a:ea typeface="Calibri"/>
              <a:cs typeface="Calibri"/>
              <a:sym typeface="Calibri"/>
            </a:endParaRPr>
          </a:p>
        </p:txBody>
      </p:sp>
      <p:pic>
        <p:nvPicPr>
          <p:cNvPr id="95" name="Google Shape;95;p19"/>
          <p:cNvPicPr preferRelativeResize="0"/>
          <p:nvPr/>
        </p:nvPicPr>
        <p:blipFill>
          <a:blip r:embed="rId4">
            <a:alphaModFix/>
          </a:blip>
          <a:stretch>
            <a:fillRect/>
          </a:stretch>
        </p:blipFill>
        <p:spPr>
          <a:xfrm>
            <a:off x="2028882" y="683125"/>
            <a:ext cx="6767825" cy="4000478"/>
          </a:xfrm>
          <a:prstGeom prst="rect">
            <a:avLst/>
          </a:prstGeom>
          <a:noFill/>
          <a:ln cap="flat" cmpd="sng" w="9525">
            <a:solidFill>
              <a:schemeClr val="dk2"/>
            </a:solidFill>
            <a:prstDash val="solid"/>
            <a:round/>
            <a:headEnd len="sm" w="sm" type="none"/>
            <a:tailEnd len="sm" w="sm" type="none"/>
          </a:ln>
        </p:spPr>
      </p:pic>
      <p:sp>
        <p:nvSpPr>
          <p:cNvPr id="96" name="Google Shape;96;p19"/>
          <p:cNvSpPr/>
          <p:nvPr/>
        </p:nvSpPr>
        <p:spPr>
          <a:xfrm>
            <a:off x="6118550" y="9205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228600" y="0"/>
            <a:ext cx="17526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From </a:t>
            </a:r>
            <a:r>
              <a:rPr b="1" lang="en" u="sng">
                <a:solidFill>
                  <a:schemeClr val="dk1"/>
                </a:solidFill>
                <a:latin typeface="Calibri"/>
                <a:ea typeface="Calibri"/>
                <a:cs typeface="Calibri"/>
                <a:sym typeface="Calibri"/>
              </a:rPr>
              <a:t>Select Your Organizational Affiliation</a:t>
            </a:r>
            <a:r>
              <a:rPr lang="en">
                <a:solidFill>
                  <a:schemeClr val="dk1"/>
                </a:solidFill>
                <a:latin typeface="Calibri"/>
                <a:ea typeface="Calibri"/>
                <a:cs typeface="Calibri"/>
                <a:sym typeface="Calibri"/>
              </a:rPr>
              <a:t>, select </a:t>
            </a:r>
            <a:r>
              <a:rPr b="1" lang="en" u="sng">
                <a:solidFill>
                  <a:schemeClr val="dk1"/>
                </a:solidFill>
                <a:latin typeface="Calibri"/>
                <a:ea typeface="Calibri"/>
                <a:cs typeface="Calibri"/>
                <a:sym typeface="Calibri"/>
              </a:rPr>
              <a:t>University Medical Center of Southern Nevada</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02" name="Google Shape;102;p20"/>
          <p:cNvSpPr/>
          <p:nvPr/>
        </p:nvSpPr>
        <p:spPr>
          <a:xfrm>
            <a:off x="2105050" y="43100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20"/>
          <p:cNvSpPr/>
          <p:nvPr/>
        </p:nvSpPr>
        <p:spPr>
          <a:xfrm>
            <a:off x="3943375" y="260032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4" name="Google Shape;104;p20"/>
          <p:cNvPicPr preferRelativeResize="0"/>
          <p:nvPr/>
        </p:nvPicPr>
        <p:blipFill>
          <a:blip r:embed="rId3">
            <a:alphaModFix/>
          </a:blip>
          <a:stretch>
            <a:fillRect/>
          </a:stretch>
        </p:blipFill>
        <p:spPr>
          <a:xfrm>
            <a:off x="2045726" y="683125"/>
            <a:ext cx="6750973" cy="3964056"/>
          </a:xfrm>
          <a:prstGeom prst="rect">
            <a:avLst/>
          </a:prstGeom>
          <a:noFill/>
          <a:ln cap="flat" cmpd="sng" w="9525">
            <a:solidFill>
              <a:schemeClr val="dk2"/>
            </a:solidFill>
            <a:prstDash val="solid"/>
            <a:round/>
            <a:headEnd len="sm" w="sm" type="none"/>
            <a:tailEnd len="sm" w="sm" type="none"/>
          </a:ln>
        </p:spPr>
      </p:pic>
      <p:sp>
        <p:nvSpPr>
          <p:cNvPr id="105" name="Google Shape;105;p20"/>
          <p:cNvSpPr/>
          <p:nvPr/>
        </p:nvSpPr>
        <p:spPr>
          <a:xfrm>
            <a:off x="2883100" y="274792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nvSpPr>
        <p:spPr>
          <a:xfrm>
            <a:off x="228600" y="0"/>
            <a:ext cx="1817100" cy="51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Complete the remaining registration questions. Select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latin typeface="Calibri"/>
                <a:ea typeface="Calibri"/>
                <a:cs typeface="Calibri"/>
                <a:sym typeface="Calibri"/>
              </a:rPr>
              <a:t>Basic Human Subjects - Biomedical &amp; Social &amp; Behavioral Focus</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111" name="Google Shape;111;p21"/>
          <p:cNvSpPr/>
          <p:nvPr/>
        </p:nvSpPr>
        <p:spPr>
          <a:xfrm>
            <a:off x="2829175" y="22009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21"/>
          <p:cNvPicPr preferRelativeResize="0"/>
          <p:nvPr/>
        </p:nvPicPr>
        <p:blipFill>
          <a:blip r:embed="rId3">
            <a:alphaModFix/>
          </a:blip>
          <a:stretch>
            <a:fillRect/>
          </a:stretch>
        </p:blipFill>
        <p:spPr>
          <a:xfrm>
            <a:off x="2045725" y="683127"/>
            <a:ext cx="6750974" cy="3568185"/>
          </a:xfrm>
          <a:prstGeom prst="rect">
            <a:avLst/>
          </a:prstGeom>
          <a:noFill/>
          <a:ln cap="flat" cmpd="sng" w="9525">
            <a:solidFill>
              <a:schemeClr val="dk2"/>
            </a:solidFill>
            <a:prstDash val="solid"/>
            <a:round/>
            <a:headEnd len="sm" w="sm" type="none"/>
            <a:tailEnd len="sm" w="sm" type="none"/>
          </a:ln>
        </p:spPr>
      </p:pic>
      <p:sp>
        <p:nvSpPr>
          <p:cNvPr id="113" name="Google Shape;113;p21"/>
          <p:cNvSpPr/>
          <p:nvPr/>
        </p:nvSpPr>
        <p:spPr>
          <a:xfrm>
            <a:off x="3638050" y="2053375"/>
            <a:ext cx="533400" cy="147600"/>
          </a:xfrm>
          <a:prstGeom prst="rightArrow">
            <a:avLst>
              <a:gd fmla="val 50000" name="adj1"/>
              <a:gd fmla="val 125847"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